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>
      <p:cViewPr varScale="1">
        <p:scale>
          <a:sx n="46" d="100"/>
          <a:sy n="46" d="100"/>
        </p:scale>
        <p:origin x="252" y="4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307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3/19/2017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3/19/2017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3/19/2017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3/19/2017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angular.i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4500/movie-list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3212976"/>
            <a:ext cx="9144000" cy="1152128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da-DK" dirty="0" err="1" smtClean="0">
                <a:latin typeface="Consolas"/>
              </a:rPr>
              <a:t>Angular</a:t>
            </a:r>
            <a:r>
              <a:rPr lang="da-DK" dirty="0">
                <a:latin typeface="Consolas"/>
              </a:rPr>
              <a:t> </a:t>
            </a:r>
            <a:r>
              <a:rPr lang="da-DK" dirty="0" smtClean="0">
                <a:latin typeface="Consolas"/>
              </a:rPr>
              <a:t>– Routing</a:t>
            </a:r>
            <a:endParaRPr lang="da-DK" sz="5400" b="0" i="0" dirty="0">
              <a:solidFill>
                <a:schemeClr val="tx1"/>
              </a:solidFill>
              <a:latin typeface="Consolas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85184"/>
            <a:ext cx="9143999" cy="1066800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da-DK" dirty="0" smtClean="0"/>
              <a:t>Henrik </a:t>
            </a:r>
            <a:r>
              <a:rPr lang="da-DK" dirty="0" err="1" smtClean="0"/>
              <a:t>Høltzer</a:t>
            </a:r>
            <a:r>
              <a:rPr lang="da-DK" dirty="0" smtClean="0"/>
              <a:t> / </a:t>
            </a:r>
            <a:r>
              <a:rPr lang="da-DK" dirty="0" err="1" smtClean="0"/>
              <a:t>Webprogramming</a:t>
            </a:r>
            <a:r>
              <a:rPr lang="da-DK" dirty="0" smtClean="0"/>
              <a:t> 2017</a:t>
            </a:r>
            <a:br>
              <a:rPr lang="da-DK" dirty="0" smtClean="0"/>
            </a:br>
            <a:r>
              <a:rPr lang="da-DK" dirty="0" smtClean="0"/>
              <a:t>Source: </a:t>
            </a:r>
            <a:r>
              <a:rPr lang="da-DK" dirty="0" smtClean="0">
                <a:hlinkClick r:id="rId2"/>
              </a:rPr>
              <a:t>angular.io</a:t>
            </a:r>
            <a:endParaRPr lang="da-DK" b="0" i="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026" name="Picture 2" descr="Relateret bille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244" y="1124744"/>
            <a:ext cx="2400335" cy="193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05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9937" y="274638"/>
            <a:ext cx="9143998" cy="1020762"/>
          </a:xfrm>
        </p:spPr>
        <p:txBody>
          <a:bodyPr>
            <a:normAutofit/>
          </a:bodyPr>
          <a:lstStyle/>
          <a:p>
            <a:r>
              <a:rPr lang="da-DK" sz="4800" dirty="0" smtClean="0"/>
              <a:t>Routing &amp; navigation</a:t>
            </a:r>
            <a:r>
              <a:rPr lang="da-DK" sz="4800" dirty="0" smtClean="0"/>
              <a:t> </a:t>
            </a:r>
            <a:endParaRPr lang="en-GB" sz="4800" dirty="0"/>
          </a:p>
        </p:txBody>
      </p:sp>
      <p:sp>
        <p:nvSpPr>
          <p:cNvPr id="5" name="Tekstfelt 4"/>
          <p:cNvSpPr txBox="1"/>
          <p:nvPr/>
        </p:nvSpPr>
        <p:spPr>
          <a:xfrm>
            <a:off x="837828" y="1844824"/>
            <a:ext cx="10657184" cy="473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Roboto"/>
              </a:rPr>
              <a:t>The browser is a familiar model of application navigation</a:t>
            </a:r>
            <a:r>
              <a:rPr lang="en-US" altLang="en-US" sz="3200" dirty="0" smtClean="0">
                <a:latin typeface="Roboto"/>
              </a:rPr>
              <a:t>:</a:t>
            </a:r>
            <a:br>
              <a:rPr lang="en-US" altLang="en-US" sz="3200" dirty="0" smtClean="0">
                <a:latin typeface="Roboto"/>
              </a:rPr>
            </a:br>
            <a:endParaRPr lang="en-US" altLang="en-US" sz="3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latin typeface="Roboto"/>
              </a:rPr>
              <a:t>Enter a URL in the address bar and the browser navigates </a:t>
            </a:r>
            <a:r>
              <a:rPr lang="en-US" altLang="en-US" sz="2400" dirty="0" smtClean="0">
                <a:latin typeface="Roboto"/>
              </a:rPr>
              <a:t>to</a:t>
            </a:r>
            <a:br>
              <a:rPr lang="en-US" altLang="en-US" sz="2400" dirty="0" smtClean="0">
                <a:latin typeface="Roboto"/>
              </a:rPr>
            </a:br>
            <a:r>
              <a:rPr lang="en-US" altLang="en-US" sz="2400" dirty="0" smtClean="0">
                <a:latin typeface="Roboto"/>
              </a:rPr>
              <a:t>      a </a:t>
            </a:r>
            <a:r>
              <a:rPr lang="en-US" altLang="en-US" sz="2400" dirty="0">
                <a:latin typeface="Roboto"/>
              </a:rPr>
              <a:t>corresponding page</a:t>
            </a:r>
            <a:r>
              <a:rPr lang="en-US" altLang="en-US" sz="2400" dirty="0" smtClean="0">
                <a:latin typeface="Roboto"/>
              </a:rPr>
              <a:t>.</a:t>
            </a:r>
            <a:br>
              <a:rPr lang="en-US" altLang="en-US" sz="2400" dirty="0" smtClean="0">
                <a:latin typeface="Roboto"/>
              </a:rPr>
            </a:br>
            <a:endParaRPr lang="en-US" altLang="en-US" sz="2400" dirty="0">
              <a:latin typeface="Roboto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latin typeface="Roboto"/>
              </a:rPr>
              <a:t>Click links on the page and the browser navigates to a new page</a:t>
            </a:r>
            <a:r>
              <a:rPr lang="en-US" altLang="en-US" sz="2400" dirty="0" smtClean="0">
                <a:latin typeface="Roboto"/>
              </a:rPr>
              <a:t>.</a:t>
            </a:r>
            <a:br>
              <a:rPr lang="en-US" altLang="en-US" sz="2400" dirty="0" smtClean="0">
                <a:latin typeface="Roboto"/>
              </a:rPr>
            </a:br>
            <a:endParaRPr lang="en-US" altLang="en-US" sz="2400" dirty="0">
              <a:latin typeface="Roboto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dirty="0">
                <a:latin typeface="Roboto"/>
              </a:rPr>
              <a:t>Click the browser's back and forward buttons and the browser </a:t>
            </a:r>
            <a:r>
              <a:rPr lang="en-US" altLang="en-US" sz="2400" dirty="0" smtClean="0">
                <a:latin typeface="Roboto"/>
              </a:rPr>
              <a:t/>
            </a:r>
            <a:br>
              <a:rPr lang="en-US" altLang="en-US" sz="2400" dirty="0" smtClean="0">
                <a:latin typeface="Roboto"/>
              </a:rPr>
            </a:br>
            <a:r>
              <a:rPr lang="en-US" altLang="en-US" sz="2400" dirty="0" smtClean="0">
                <a:latin typeface="Roboto"/>
              </a:rPr>
              <a:t>    navigates </a:t>
            </a:r>
            <a:r>
              <a:rPr lang="en-US" altLang="en-US" sz="2400" dirty="0">
                <a:latin typeface="Roboto"/>
              </a:rPr>
              <a:t>backward and forward through the history of pages you've </a:t>
            </a:r>
            <a:r>
              <a:rPr lang="en-US" altLang="en-US" sz="2400" dirty="0" smtClean="0">
                <a:latin typeface="Roboto"/>
              </a:rPr>
              <a:t>seen.</a:t>
            </a:r>
            <a:br>
              <a:rPr lang="en-US" altLang="en-US" sz="2400" dirty="0" smtClean="0">
                <a:latin typeface="Roboto"/>
              </a:rPr>
            </a:br>
            <a:r>
              <a:rPr lang="en-US" altLang="en-US" sz="2400" dirty="0" smtClean="0">
                <a:latin typeface="Roboto"/>
              </a:rPr>
              <a:t/>
            </a:r>
            <a:br>
              <a:rPr lang="en-US" altLang="en-US" sz="2400" dirty="0" smtClean="0">
                <a:latin typeface="Roboto"/>
              </a:rPr>
            </a:br>
            <a:r>
              <a:rPr lang="en-US" altLang="en-US" sz="2400" dirty="0" smtClean="0">
                <a:latin typeface="Roboto"/>
              </a:rPr>
              <a:t>The </a:t>
            </a:r>
            <a:r>
              <a:rPr lang="en-US" altLang="en-US" sz="2400" dirty="0">
                <a:latin typeface="Roboto"/>
              </a:rPr>
              <a:t>Angular </a:t>
            </a:r>
            <a:r>
              <a:rPr lang="en-US" altLang="en-US" sz="2400" i="1" dirty="0">
                <a:latin typeface="Roboto"/>
              </a:rPr>
              <a:t>Router</a:t>
            </a:r>
            <a:r>
              <a:rPr lang="en-US" altLang="en-US" sz="2400" dirty="0">
                <a:latin typeface="Roboto"/>
              </a:rPr>
              <a:t> ("the router") borrows from this model.</a:t>
            </a:r>
            <a:endParaRPr lang="en-US" altLang="en-US" sz="3600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9750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9937" y="274638"/>
            <a:ext cx="9143998" cy="1020762"/>
          </a:xfrm>
        </p:spPr>
        <p:txBody>
          <a:bodyPr>
            <a:normAutofit/>
          </a:bodyPr>
          <a:lstStyle/>
          <a:p>
            <a:r>
              <a:rPr lang="da-DK" sz="4800" dirty="0" smtClean="0"/>
              <a:t>Routing &amp; navigation</a:t>
            </a:r>
            <a:r>
              <a:rPr lang="da-DK" sz="4800" dirty="0" smtClean="0"/>
              <a:t> </a:t>
            </a:r>
            <a:endParaRPr lang="en-GB" sz="4800" dirty="0"/>
          </a:p>
        </p:txBody>
      </p:sp>
      <p:sp>
        <p:nvSpPr>
          <p:cNvPr id="5" name="Tekstfelt 4"/>
          <p:cNvSpPr txBox="1"/>
          <p:nvPr/>
        </p:nvSpPr>
        <p:spPr>
          <a:xfrm>
            <a:off x="1053852" y="1844824"/>
            <a:ext cx="106571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latin typeface="Roboto"/>
              </a:rPr>
              <a:t>Routing is not a part of the core package, but:</a:t>
            </a:r>
            <a:br>
              <a:rPr lang="en-US" altLang="en-US" sz="3200" dirty="0" smtClean="0">
                <a:latin typeface="Roboto"/>
              </a:rPr>
            </a:br>
            <a:r>
              <a:rPr lang="en-US" altLang="en-US" sz="3200" dirty="0" smtClean="0">
                <a:latin typeface="Roboto"/>
              </a:rPr>
              <a:t>@angular/router </a:t>
            </a:r>
            <a:r>
              <a:rPr lang="en-US" altLang="en-US" sz="3200" dirty="0" err="1" smtClean="0">
                <a:latin typeface="Roboto"/>
              </a:rPr>
              <a:t>eg</a:t>
            </a:r>
            <a:r>
              <a:rPr lang="en-US" altLang="en-US" sz="3200" dirty="0" smtClean="0">
                <a:latin typeface="Roboto"/>
              </a:rPr>
              <a:t>.</a:t>
            </a:r>
            <a:br>
              <a:rPr lang="en-US" altLang="en-US" sz="3200" dirty="0" smtClean="0">
                <a:latin typeface="Roboto"/>
              </a:rPr>
            </a:br>
            <a:r>
              <a:rPr lang="en-US" altLang="en-US" sz="3200" dirty="0">
                <a:latin typeface="Roboto"/>
              </a:rPr>
              <a:t/>
            </a:r>
            <a:br>
              <a:rPr lang="en-US" altLang="en-US" sz="3200" dirty="0">
                <a:latin typeface="Roboto"/>
              </a:rPr>
            </a:br>
            <a:r>
              <a:rPr lang="en-US" altLang="en-US" sz="3200" dirty="0" smtClean="0">
                <a:latin typeface="Roboto"/>
              </a:rPr>
              <a:t>      </a:t>
            </a:r>
            <a:r>
              <a:rPr lang="en-US" altLang="en-US" sz="2400" i="1" dirty="0" smtClean="0">
                <a:latin typeface="Roboto"/>
              </a:rPr>
              <a:t>import </a:t>
            </a:r>
            <a:r>
              <a:rPr lang="en-US" altLang="en-US" sz="2400" i="1" dirty="0">
                <a:latin typeface="Roboto"/>
              </a:rPr>
              <a:t>{ </a:t>
            </a:r>
            <a:r>
              <a:rPr lang="en-US" altLang="en-US" sz="2400" i="1" dirty="0" err="1">
                <a:latin typeface="Roboto"/>
              </a:rPr>
              <a:t>RouterModule</a:t>
            </a:r>
            <a:r>
              <a:rPr lang="en-US" altLang="en-US" sz="2400" i="1" dirty="0">
                <a:latin typeface="Roboto"/>
              </a:rPr>
              <a:t>, Routes }  from '@angular/router';</a:t>
            </a:r>
            <a:r>
              <a:rPr lang="en-US" altLang="en-US" sz="3200" dirty="0" smtClean="0">
                <a:latin typeface="Roboto"/>
              </a:rPr>
              <a:t/>
            </a:r>
            <a:br>
              <a:rPr lang="en-US" altLang="en-US" sz="3200" dirty="0" smtClean="0">
                <a:latin typeface="Roboto"/>
              </a:rPr>
            </a:br>
            <a:endParaRPr lang="en-US" altLang="en-US" sz="32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latin typeface="Roboto"/>
              </a:rPr>
              <a:t>A route describes a relation between the URL and a component </a:t>
            </a:r>
            <a:r>
              <a:rPr lang="en-US" altLang="en-US" sz="2400" dirty="0" err="1" smtClean="0">
                <a:latin typeface="Roboto"/>
              </a:rPr>
              <a:t>eg</a:t>
            </a:r>
            <a:r>
              <a:rPr lang="en-US" altLang="en-US" sz="2400" dirty="0" smtClean="0">
                <a:latin typeface="Roboto"/>
              </a:rPr>
              <a:t>.</a:t>
            </a:r>
            <a:r>
              <a:rPr lang="en-US" altLang="en-US" sz="2400" dirty="0">
                <a:latin typeface="Roboto"/>
              </a:rPr>
              <a:t/>
            </a:r>
            <a:br>
              <a:rPr lang="en-US" altLang="en-US" sz="2400" dirty="0">
                <a:latin typeface="Roboto"/>
              </a:rPr>
            </a:br>
            <a:r>
              <a:rPr lang="en-US" altLang="en-US" sz="2400" dirty="0">
                <a:latin typeface="Roboto"/>
              </a:rPr>
              <a:t/>
            </a:r>
            <a:br>
              <a:rPr lang="en-US" altLang="en-US" sz="2400" dirty="0">
                <a:latin typeface="Roboto"/>
              </a:rPr>
            </a:br>
            <a:r>
              <a:rPr lang="en-US" altLang="en-US" sz="2400" dirty="0" smtClean="0">
                <a:latin typeface="Roboto"/>
              </a:rPr>
              <a:t>       </a:t>
            </a:r>
            <a:r>
              <a:rPr lang="en-US" altLang="en-US" sz="2400" i="1" dirty="0" smtClean="0">
                <a:latin typeface="Roboto"/>
                <a:hlinkClick r:id="rId2"/>
              </a:rPr>
              <a:t>http</a:t>
            </a:r>
            <a:r>
              <a:rPr lang="en-US" altLang="en-US" sz="2400" i="1" dirty="0">
                <a:latin typeface="Roboto"/>
                <a:hlinkClick r:id="rId2"/>
              </a:rPr>
              <a:t>://</a:t>
            </a:r>
            <a:r>
              <a:rPr lang="en-US" altLang="en-US" sz="2400" i="1" dirty="0" smtClean="0">
                <a:latin typeface="Roboto"/>
                <a:hlinkClick r:id="rId2"/>
              </a:rPr>
              <a:t>localhost:4500/movie-list</a:t>
            </a:r>
            <a:r>
              <a:rPr lang="en-US" altLang="en-US" sz="2400" dirty="0" smtClean="0">
                <a:latin typeface="Roboto"/>
              </a:rPr>
              <a:t/>
            </a:r>
            <a:br>
              <a:rPr lang="en-US" altLang="en-US" sz="2400" dirty="0" smtClean="0">
                <a:latin typeface="Roboto"/>
              </a:rPr>
            </a:br>
            <a:endParaRPr lang="en-US" altLang="en-US" sz="2400" dirty="0" smtClean="0">
              <a:latin typeface="Roboto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 smtClean="0">
                <a:latin typeface="Roboto"/>
              </a:rPr>
              <a:t>       { path</a:t>
            </a:r>
            <a:r>
              <a:rPr lang="en-US" altLang="en-US" sz="2400" i="1" dirty="0">
                <a:latin typeface="Roboto"/>
              </a:rPr>
              <a:t>: 'movie-list', </a:t>
            </a:r>
            <a:r>
              <a:rPr lang="en-US" altLang="en-US" sz="2400" i="1" dirty="0" smtClean="0">
                <a:latin typeface="Roboto"/>
              </a:rPr>
              <a:t> component</a:t>
            </a:r>
            <a:r>
              <a:rPr lang="en-US" altLang="en-US" sz="2400" i="1" dirty="0">
                <a:latin typeface="Roboto"/>
              </a:rPr>
              <a:t>: </a:t>
            </a:r>
            <a:r>
              <a:rPr lang="en-US" altLang="en-US" sz="2400" i="1" dirty="0" err="1">
                <a:latin typeface="Roboto"/>
              </a:rPr>
              <a:t>MovieListComponent</a:t>
            </a:r>
            <a:r>
              <a:rPr lang="en-US" altLang="en-US" sz="2400" i="1" dirty="0">
                <a:latin typeface="Roboto"/>
              </a:rPr>
              <a:t> </a:t>
            </a:r>
            <a:r>
              <a:rPr lang="en-US" altLang="en-US" sz="2400" i="1" dirty="0" smtClean="0">
                <a:latin typeface="Roboto"/>
              </a:rPr>
              <a:t>},</a:t>
            </a:r>
            <a:endParaRPr lang="en-US" altLang="en-US" sz="2400" i="1" dirty="0"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87995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9937" y="274638"/>
            <a:ext cx="9143998" cy="1020762"/>
          </a:xfrm>
        </p:spPr>
        <p:txBody>
          <a:bodyPr>
            <a:normAutofit/>
          </a:bodyPr>
          <a:lstStyle/>
          <a:p>
            <a:r>
              <a:rPr lang="da-DK" sz="4800" dirty="0" smtClean="0"/>
              <a:t>The router </a:t>
            </a:r>
            <a:r>
              <a:rPr lang="da-DK" sz="4800" dirty="0" err="1" smtClean="0"/>
              <a:t>module</a:t>
            </a:r>
            <a:r>
              <a:rPr lang="da-DK" sz="4800" dirty="0" smtClean="0"/>
              <a:t> </a:t>
            </a:r>
            <a:endParaRPr lang="en-GB" sz="4800" dirty="0"/>
          </a:p>
        </p:txBody>
      </p:sp>
      <p:sp>
        <p:nvSpPr>
          <p:cNvPr id="5" name="Tekstfelt 4"/>
          <p:cNvSpPr txBox="1"/>
          <p:nvPr/>
        </p:nvSpPr>
        <p:spPr>
          <a:xfrm>
            <a:off x="1053852" y="1844824"/>
            <a:ext cx="106571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latin typeface="Roboto"/>
              </a:rPr>
              <a:t>The </a:t>
            </a:r>
            <a:r>
              <a:rPr lang="en-US" altLang="en-US" sz="3200" dirty="0" err="1" smtClean="0">
                <a:latin typeface="Roboto"/>
              </a:rPr>
              <a:t>RouterModule</a:t>
            </a:r>
            <a:r>
              <a:rPr lang="en-US" altLang="en-US" sz="3200" dirty="0" smtClean="0">
                <a:latin typeface="Roboto"/>
              </a:rPr>
              <a:t> is not imported in the root module, we create and import our own module.</a:t>
            </a:r>
            <a:br>
              <a:rPr lang="en-US" altLang="en-US" sz="3200" dirty="0" smtClean="0">
                <a:latin typeface="Roboto"/>
              </a:rPr>
            </a:br>
            <a:r>
              <a:rPr lang="en-US" altLang="en-US" sz="3200" dirty="0" smtClean="0">
                <a:latin typeface="Roboto"/>
              </a:rPr>
              <a:t/>
            </a:r>
            <a:br>
              <a:rPr lang="en-US" altLang="en-US" sz="3200" dirty="0" smtClean="0">
                <a:latin typeface="Roboto"/>
              </a:rPr>
            </a:br>
            <a:r>
              <a:rPr lang="en-US" alt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appRoutes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Routes = [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path: 'movie-list', component: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MovieListComponent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}, 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{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path: 'movie-detail/:Title', component: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MovieDetailComponent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}, …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NgModule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({ 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imports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CommonModule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RouterModule.forRoot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appRoutes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)],  </a:t>
            </a:r>
            <a:b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exports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[ </a:t>
            </a:r>
            <a:r>
              <a:rPr lang="en-US" alt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RouterModule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], …</a:t>
            </a:r>
            <a:endParaRPr lang="en-US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39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9937" y="274638"/>
            <a:ext cx="9143998" cy="1020762"/>
          </a:xfrm>
        </p:spPr>
        <p:txBody>
          <a:bodyPr>
            <a:normAutofit/>
          </a:bodyPr>
          <a:lstStyle/>
          <a:p>
            <a:r>
              <a:rPr lang="da-DK" sz="4800" dirty="0" smtClean="0"/>
              <a:t>Import the router </a:t>
            </a:r>
            <a:r>
              <a:rPr lang="da-DK" sz="4800" dirty="0" err="1" smtClean="0"/>
              <a:t>module</a:t>
            </a:r>
            <a:r>
              <a:rPr lang="da-DK" sz="4800" dirty="0" smtClean="0"/>
              <a:t> </a:t>
            </a:r>
            <a:endParaRPr lang="en-GB" sz="4800" dirty="0"/>
          </a:p>
        </p:txBody>
      </p:sp>
      <p:sp>
        <p:nvSpPr>
          <p:cNvPr id="5" name="Tekstfelt 4"/>
          <p:cNvSpPr txBox="1"/>
          <p:nvPr/>
        </p:nvSpPr>
        <p:spPr>
          <a:xfrm>
            <a:off x="1053852" y="1903472"/>
            <a:ext cx="106571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latin typeface="Roboto"/>
              </a:rPr>
              <a:t>The configured router module is imported into the </a:t>
            </a:r>
            <a:r>
              <a:rPr lang="en-US" altLang="en-US" sz="3200" dirty="0" err="1" smtClean="0">
                <a:latin typeface="Roboto"/>
              </a:rPr>
              <a:t>AppModule</a:t>
            </a:r>
            <a:r>
              <a:rPr lang="en-US" altLang="en-US" sz="3200" dirty="0" smtClean="0">
                <a:latin typeface="Roboto"/>
              </a:rPr>
              <a:t>.</a:t>
            </a:r>
            <a:br>
              <a:rPr lang="en-US" altLang="en-US" sz="3200" dirty="0" smtClean="0">
                <a:latin typeface="Roboto"/>
              </a:rPr>
            </a:br>
            <a:r>
              <a:rPr lang="en-US" altLang="en-US" sz="3200" dirty="0" smtClean="0">
                <a:latin typeface="Roboto"/>
              </a:rPr>
              <a:t/>
            </a:r>
            <a:br>
              <a:rPr lang="en-US" altLang="en-US" sz="3200" dirty="0" smtClean="0">
                <a:latin typeface="Roboto"/>
              </a:rPr>
            </a:b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NgModule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({  </a:t>
            </a:r>
            <a:endParaRPr lang="en-US" alt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declarations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AppComponent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MovieListComponent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],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imports: [ </a:t>
            </a:r>
            <a:r>
              <a:rPr lang="en-US" alt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BrowserModule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FormsModule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HttpModule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AppRouterModule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 modules can (should) have routing as well. Then we use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RouteModule.forChild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(… ) (instead of </a:t>
            </a:r>
            <a:r>
              <a:rPr lang="en-US" alt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forRoot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(… ))</a:t>
            </a:r>
            <a:endParaRPr lang="en-US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88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9937" y="274638"/>
            <a:ext cx="9143998" cy="1020762"/>
          </a:xfrm>
        </p:spPr>
        <p:txBody>
          <a:bodyPr>
            <a:normAutofit/>
          </a:bodyPr>
          <a:lstStyle/>
          <a:p>
            <a:r>
              <a:rPr lang="da-DK" sz="4800" dirty="0" err="1" smtClean="0"/>
              <a:t>Navigating</a:t>
            </a:r>
            <a:r>
              <a:rPr lang="da-DK" sz="4800" dirty="0" smtClean="0"/>
              <a:t> </a:t>
            </a:r>
            <a:endParaRPr lang="en-GB" sz="4800" dirty="0"/>
          </a:p>
        </p:txBody>
      </p:sp>
      <p:sp>
        <p:nvSpPr>
          <p:cNvPr id="5" name="Tekstfelt 4"/>
          <p:cNvSpPr txBox="1"/>
          <p:nvPr/>
        </p:nvSpPr>
        <p:spPr>
          <a:xfrm>
            <a:off x="1053852" y="1903472"/>
            <a:ext cx="106571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smtClean="0">
                <a:latin typeface="Roboto"/>
              </a:rPr>
              <a:t>Navigate programmatically (imperatively) by injecting the </a:t>
            </a:r>
            <a:r>
              <a:rPr lang="en-US" altLang="en-US" sz="3200" i="1" dirty="0" smtClean="0">
                <a:latin typeface="Roboto"/>
              </a:rPr>
              <a:t>Router</a:t>
            </a:r>
            <a:r>
              <a:rPr lang="en-US" altLang="en-US" sz="3200" dirty="0" smtClean="0">
                <a:latin typeface="Roboto"/>
              </a:rPr>
              <a:t> via the constructor:</a:t>
            </a:r>
            <a:br>
              <a:rPr lang="en-US" altLang="en-US" sz="3200" dirty="0" smtClean="0">
                <a:latin typeface="Roboto"/>
              </a:rPr>
            </a:br>
            <a:r>
              <a:rPr lang="en-US" altLang="en-US" sz="3200" dirty="0" smtClean="0">
                <a:latin typeface="Roboto"/>
              </a:rPr>
              <a:t>    </a:t>
            </a:r>
            <a:br>
              <a:rPr lang="en-US" altLang="en-US" sz="3200" dirty="0" smtClean="0">
                <a:latin typeface="Roboto"/>
              </a:rPr>
            </a:br>
            <a:r>
              <a:rPr lang="en-US" altLang="en-US" sz="3200" dirty="0" smtClean="0">
                <a:latin typeface="Roboto"/>
              </a:rPr>
              <a:t>   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constructor(private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movieService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MovieService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 private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route: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ActivatedRoute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</a:t>
            </a:r>
            <a:endParaRPr lang="en-US" alt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alt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router: Router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{ },</a:t>
            </a:r>
            <a:endParaRPr lang="en-US" alt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Roboto"/>
              </a:rPr>
              <a:t>and call the </a:t>
            </a:r>
            <a:r>
              <a:rPr lang="en-US" altLang="en-US" sz="3200" i="1" dirty="0" err="1" smtClean="0">
                <a:latin typeface="Roboto"/>
              </a:rPr>
              <a:t>router.navigate</a:t>
            </a:r>
            <a:r>
              <a:rPr lang="en-US" altLang="en-US" sz="3200" dirty="0">
                <a:latin typeface="Roboto"/>
              </a:rPr>
              <a:t> </a:t>
            </a:r>
            <a:r>
              <a:rPr lang="en-US" altLang="en-US" sz="3200" dirty="0" smtClean="0">
                <a:latin typeface="Roboto"/>
              </a:rPr>
              <a:t>method:</a:t>
            </a:r>
            <a:r>
              <a:rPr lang="en-US" alt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public </a:t>
            </a:r>
            <a:r>
              <a:rPr lang="en-US" alt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gotoMovies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(){ </a:t>
            </a:r>
            <a:r>
              <a:rPr lang="en-US" alt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this.router.</a:t>
            </a:r>
            <a:r>
              <a:rPr lang="en-US" alt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navigate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(['/movie-list']);  }</a:t>
            </a:r>
          </a:p>
        </p:txBody>
      </p:sp>
    </p:spTree>
    <p:extLst>
      <p:ext uri="{BB962C8B-B14F-4D97-AF65-F5344CB8AC3E}">
        <p14:creationId xmlns:p14="http://schemas.microsoft.com/office/powerpoint/2010/main" val="157258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9937" y="274638"/>
            <a:ext cx="9143998" cy="1020762"/>
          </a:xfrm>
        </p:spPr>
        <p:txBody>
          <a:bodyPr>
            <a:normAutofit/>
          </a:bodyPr>
          <a:lstStyle/>
          <a:p>
            <a:r>
              <a:rPr lang="da-DK" sz="4800" dirty="0" err="1" smtClean="0"/>
              <a:t>Navigating</a:t>
            </a:r>
            <a:r>
              <a:rPr lang="da-DK" sz="4800" dirty="0" smtClean="0"/>
              <a:t> </a:t>
            </a:r>
            <a:endParaRPr lang="en-GB" sz="4800" dirty="0"/>
          </a:p>
        </p:txBody>
      </p:sp>
      <p:sp>
        <p:nvSpPr>
          <p:cNvPr id="5" name="Tekstfelt 4"/>
          <p:cNvSpPr txBox="1"/>
          <p:nvPr/>
        </p:nvSpPr>
        <p:spPr>
          <a:xfrm>
            <a:off x="1053852" y="1772816"/>
            <a:ext cx="1065718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latin typeface="Roboto"/>
              </a:rPr>
              <a:t>Navigate using the </a:t>
            </a:r>
            <a:r>
              <a:rPr lang="en-US" altLang="en-US" sz="2800" dirty="0" err="1" smtClean="0">
                <a:latin typeface="Roboto"/>
              </a:rPr>
              <a:t>routerLink</a:t>
            </a:r>
            <a:r>
              <a:rPr lang="en-US" altLang="en-US" sz="2800" dirty="0" smtClean="0">
                <a:latin typeface="Roboto"/>
              </a:rPr>
              <a:t> attribute directive in the template:</a:t>
            </a:r>
            <a:br>
              <a:rPr lang="en-US" altLang="en-US" sz="2800" dirty="0" smtClean="0">
                <a:latin typeface="Roboto"/>
              </a:rPr>
            </a:br>
            <a:r>
              <a:rPr lang="en-US" altLang="en-US" sz="3200" dirty="0" smtClean="0">
                <a:latin typeface="Roboto"/>
              </a:rPr>
              <a:t>  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class="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navbar-nav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"&gt;    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&lt;a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routerLink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="/movie-list"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routerLinkActive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="active"&gt;Movies&lt;/a&gt;      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&lt;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routerLink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="/under-construction" 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routerLinkActive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="active"&gt;Admin&lt;/a&gt;  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……….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&lt;/</a:t>
            </a:r>
            <a:r>
              <a:rPr lang="en-US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nav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Roboto"/>
              </a:rPr>
              <a:t/>
            </a:r>
            <a:br>
              <a:rPr lang="en-US" sz="3200" dirty="0">
                <a:latin typeface="Roboto"/>
              </a:rPr>
            </a:br>
            <a:r>
              <a:rPr lang="en-GB" sz="2000" dirty="0" smtClean="0"/>
              <a:t>The </a:t>
            </a:r>
            <a:r>
              <a:rPr lang="en-GB" sz="2000" dirty="0"/>
              <a:t>router displays each component immediately below </a:t>
            </a:r>
            <a:r>
              <a:rPr lang="en-GB" sz="2000" dirty="0" smtClean="0"/>
              <a:t>the </a:t>
            </a:r>
            <a:r>
              <a:rPr lang="en-GB" alt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&lt;router-outlet&gt;&lt;/router-outlet</a:t>
            </a:r>
            <a:r>
              <a:rPr lang="en-GB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GB" sz="2000" dirty="0"/>
              <a:t>as we navigate through the </a:t>
            </a:r>
            <a:r>
              <a:rPr lang="en-GB" sz="2000" dirty="0" smtClean="0"/>
              <a:t>application </a:t>
            </a:r>
            <a:r>
              <a:rPr lang="en-US" altLang="en-US" sz="2000" dirty="0" smtClean="0">
                <a:latin typeface="Roboto"/>
              </a:rPr>
              <a:t>:</a:t>
            </a:r>
            <a:r>
              <a:rPr lang="en-US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&lt;div class="container"&gt;    </a:t>
            </a:r>
            <a:r>
              <a:rPr lang="en-GB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&lt;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router-outlet&gt;&lt;/router-outlet&gt;    </a:t>
            </a:r>
            <a:r>
              <a:rPr lang="en-GB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&lt;/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div&gt; </a:t>
            </a: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3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BBCEC22-7C67-409B-A583-722F7F199D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Tavlepræsentation (bredskærm)</Template>
  <TotalTime>0</TotalTime>
  <Words>96</Words>
  <Application>Microsoft Office PowerPoint</Application>
  <PresentationFormat>Brugerdefineret</PresentationFormat>
  <Paragraphs>33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4" baseType="lpstr">
      <vt:lpstr>Arial</vt:lpstr>
      <vt:lpstr>Consolas</vt:lpstr>
      <vt:lpstr>Corbel</vt:lpstr>
      <vt:lpstr>Roboto</vt:lpstr>
      <vt:lpstr>Times New Roman</vt:lpstr>
      <vt:lpstr>Wingdings</vt:lpstr>
      <vt:lpstr>Chalkboard_16x9</vt:lpstr>
      <vt:lpstr>Angular – Routing</vt:lpstr>
      <vt:lpstr>Routing &amp; navigation </vt:lpstr>
      <vt:lpstr>Routing &amp; navigation </vt:lpstr>
      <vt:lpstr>The router module </vt:lpstr>
      <vt:lpstr>Import the router module </vt:lpstr>
      <vt:lpstr>Navigating </vt:lpstr>
      <vt:lpstr>Navigating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2017-03-19T18:02:57Z</dcterms:created>
  <dcterms:modified xsi:type="dcterms:W3CDTF">2017-03-19T18:04:16Z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